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91" r:id="rId3"/>
    <p:sldId id="309" r:id="rId4"/>
    <p:sldId id="310" r:id="rId5"/>
    <p:sldId id="294" r:id="rId6"/>
    <p:sldId id="277" r:id="rId7"/>
    <p:sldId id="266" r:id="rId8"/>
    <p:sldId id="301" r:id="rId9"/>
    <p:sldId id="278" r:id="rId10"/>
    <p:sldId id="279" r:id="rId11"/>
    <p:sldId id="300" r:id="rId12"/>
    <p:sldId id="303" r:id="rId13"/>
    <p:sldId id="306" r:id="rId14"/>
    <p:sldId id="305" r:id="rId15"/>
    <p:sldId id="307" r:id="rId16"/>
    <p:sldId id="302" r:id="rId17"/>
    <p:sldId id="295" r:id="rId18"/>
    <p:sldId id="296" r:id="rId19"/>
    <p:sldId id="297" r:id="rId20"/>
    <p:sldId id="299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159FD4"/>
    <a:srgbClr val="E52329"/>
    <a:srgbClr val="93C571"/>
    <a:srgbClr val="161EBA"/>
    <a:srgbClr val="669E40"/>
    <a:srgbClr val="4EB051"/>
    <a:srgbClr val="11369F"/>
    <a:srgbClr val="2326A3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245" autoAdjust="0"/>
  </p:normalViewPr>
  <p:slideViewPr>
    <p:cSldViewPr snapToGrid="0" showGuides="1">
      <p:cViewPr>
        <p:scale>
          <a:sx n="90" d="100"/>
          <a:sy n="90" d="100"/>
        </p:scale>
        <p:origin x="-552" y="-42"/>
      </p:cViewPr>
      <p:guideLst>
        <p:guide orient="horz" pos="2160"/>
        <p:guide orient="horz" pos="981"/>
        <p:guide orient="horz" pos="3997"/>
        <p:guide pos="3840"/>
        <p:guide pos="234"/>
        <p:guide pos="73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10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86080"/>
        <c:axId val="81806464"/>
      </c:barChart>
      <c:catAx>
        <c:axId val="838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806464"/>
        <c:crosses val="autoZero"/>
        <c:auto val="1"/>
        <c:lblAlgn val="ctr"/>
        <c:lblOffset val="100"/>
        <c:noMultiLvlLbl val="0"/>
      </c:catAx>
      <c:valAx>
        <c:axId val="818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8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505334720809202E-2"/>
          <c:y val="0.16848154004714322"/>
          <c:w val="0.97049466527919082"/>
          <c:h val="0.678710203366528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73025"/>
          </c:spPr>
          <c:marker>
            <c:symbol val="circle"/>
            <c:size val="13"/>
          </c:marker>
          <c:dLbls>
            <c:dLbl>
              <c:idx val="0"/>
              <c:layout>
                <c:manualLayout>
                  <c:x val="-7.33882569996476E-2"/>
                  <c:y val="-7.466468578220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7249938134651618E-2"/>
                  <c:y val="-6.9633239241321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4301494932394E-2"/>
                  <c:y val="-6.2443741457863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490084304480678E-2"/>
                  <c:y val="-6.501297466119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40459769899680587"/>
                  <c:y val="9.632021088405577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?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773072435610513E-2"/>
                  <c:y val="-6.2437484301240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966340544513274E-2"/>
                  <c:y val="-6.5275551769479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9267462526362708E-2"/>
                  <c:y val="-5.6761349364764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42132174850130871"/>
                  <c:y val="-0.232721755865413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1049.6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01.01.2019</c:v>
                </c:pt>
                <c:pt idx="7">
                  <c:v>01.01.2020</c:v>
                </c:pt>
                <c:pt idx="8">
                  <c:v>ВПН 2020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1143.5999999999999</c:v>
                </c:pt>
                <c:pt idx="1">
                  <c:v>1110.2</c:v>
                </c:pt>
                <c:pt idx="2">
                  <c:v>1116.5</c:v>
                </c:pt>
                <c:pt idx="3">
                  <c:v>1153.5999999999999</c:v>
                </c:pt>
                <c:pt idx="4">
                  <c:v>1049.5999999999999</c:v>
                </c:pt>
                <c:pt idx="5">
                  <c:v>985.5</c:v>
                </c:pt>
                <c:pt idx="6">
                  <c:v>942.4</c:v>
                </c:pt>
                <c:pt idx="7">
                  <c:v>934.9</c:v>
                </c:pt>
                <c:pt idx="8">
                  <c:v>935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B6A-46C2-B9F5-CBDE4E12FF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01.01.2019</c:v>
                </c:pt>
                <c:pt idx="7">
                  <c:v>01.01.2020</c:v>
                </c:pt>
                <c:pt idx="8">
                  <c:v>ВПН 2020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32.1</c:v>
                </c:pt>
                <c:pt idx="1">
                  <c:v>47.5</c:v>
                </c:pt>
                <c:pt idx="2">
                  <c:v>59.6</c:v>
                </c:pt>
                <c:pt idx="3">
                  <c:v>67.7</c:v>
                </c:pt>
                <c:pt idx="4">
                  <c:v>70.8</c:v>
                </c:pt>
                <c:pt idx="5">
                  <c:v>72.7</c:v>
                </c:pt>
                <c:pt idx="6">
                  <c:v>71.8</c:v>
                </c:pt>
                <c:pt idx="7">
                  <c:v>71.8</c:v>
                </c:pt>
                <c:pt idx="8">
                  <c:v>71.8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1959</c:v>
                </c:pt>
                <c:pt idx="1">
                  <c:v>1970</c:v>
                </c:pt>
                <c:pt idx="2">
                  <c:v>1979</c:v>
                </c:pt>
                <c:pt idx="3">
                  <c:v>1989</c:v>
                </c:pt>
                <c:pt idx="4">
                  <c:v>2002</c:v>
                </c:pt>
                <c:pt idx="5">
                  <c:v>2010</c:v>
                </c:pt>
                <c:pt idx="6">
                  <c:v>01.01.2019</c:v>
                </c:pt>
                <c:pt idx="7">
                  <c:v>01.01.2020</c:v>
                </c:pt>
                <c:pt idx="8">
                  <c:v>ВПН 2020</c:v>
                </c:pt>
              </c:strCache>
            </c:str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67.900000000000006</c:v>
                </c:pt>
                <c:pt idx="1">
                  <c:v>52.5</c:v>
                </c:pt>
                <c:pt idx="2">
                  <c:v>40.4</c:v>
                </c:pt>
                <c:pt idx="3">
                  <c:v>32.299999999999997</c:v>
                </c:pt>
                <c:pt idx="4">
                  <c:v>29.2</c:v>
                </c:pt>
                <c:pt idx="5">
                  <c:v>27.3</c:v>
                </c:pt>
                <c:pt idx="6">
                  <c:v>28.2</c:v>
                </c:pt>
                <c:pt idx="7">
                  <c:v>28.2</c:v>
                </c:pt>
                <c:pt idx="8">
                  <c:v>28.2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8100">
              <a:solidFill>
                <a:schemeClr val="bg1">
                  <a:lumMod val="50000"/>
                </a:schemeClr>
              </a:solidFill>
              <a:prstDash val="sysDash"/>
              <a:miter lim="800000"/>
            </a:ln>
          </c:spPr>
        </c:dropLines>
        <c:marker val="1"/>
        <c:smooth val="0"/>
        <c:axId val="31329792"/>
        <c:axId val="84107264"/>
      </c:lineChart>
      <c:catAx>
        <c:axId val="3132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4107264"/>
        <c:crosses val="autoZero"/>
        <c:auto val="1"/>
        <c:lblAlgn val="ctr"/>
        <c:lblOffset val="100"/>
        <c:noMultiLvlLbl val="0"/>
      </c:catAx>
      <c:valAx>
        <c:axId val="84107264"/>
        <c:scaling>
          <c:orientation val="minMax"/>
          <c:max val="1200"/>
          <c:min val="700"/>
        </c:scaling>
        <c:delete val="1"/>
        <c:axPos val="l"/>
        <c:numFmt formatCode="0" sourceLinked="0"/>
        <c:majorTickMark val="out"/>
        <c:minorTickMark val="none"/>
        <c:tickLblPos val="nextTo"/>
        <c:crossAx val="31329792"/>
        <c:crosses val="autoZero"/>
        <c:crossBetween val="between"/>
      </c:valAx>
      <c:spPr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blipFill dpi="0" rotWithShape="1">
      <a:blip xmlns:r="http://schemas.openxmlformats.org/officeDocument/2006/relationships" r:embed="rId1">
        <a:alphaModFix amt="25000"/>
      </a:blip>
      <a:srcRect/>
      <a:stretch>
        <a:fillRect l="15000" t="13000" r="20000" b="-4000"/>
      </a:stretch>
    </a:blipFill>
    <a:ln>
      <a:noFill/>
    </a:ln>
    <a:effectLst/>
    <a:scene3d>
      <a:camera prst="orthographicFront"/>
      <a:lightRig rig="threePt" dir="t"/>
    </a:scene3d>
    <a:sp3d>
      <a:bevelT prst="angle"/>
    </a:sp3d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E9C03F57-C8F4-41DE-99E0-BACF82DABA5F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0859C782-8566-4F6B-9642-B7D09EC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61731" y="1612683"/>
            <a:ext cx="3458500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4258848" y="1578279"/>
          <a:ext cx="757963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261731" y="4092836"/>
            <a:ext cx="3458500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61731" y="1825625"/>
            <a:ext cx="572571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ru-RU" dirty="0" smtClean="0"/>
          </a:p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aute</a:t>
            </a:r>
            <a:r>
              <a:rPr lang="en-US" dirty="0" smtClean="0"/>
              <a:t> </a:t>
            </a:r>
            <a:r>
              <a:rPr lang="en-US" dirty="0" err="1" smtClean="0"/>
              <a:t>irure</a:t>
            </a:r>
            <a:r>
              <a:rPr lang="en-US" dirty="0" smtClean="0"/>
              <a:t> dolor in </a:t>
            </a:r>
            <a:r>
              <a:rPr lang="en-US" dirty="0" err="1" smtClean="0"/>
              <a:t>reprehenderit</a:t>
            </a:r>
            <a:r>
              <a:rPr lang="en-US" dirty="0" smtClean="0"/>
              <a:t> in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cillum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. </a:t>
            </a:r>
            <a:r>
              <a:rPr lang="en-US" dirty="0" err="1" smtClean="0"/>
              <a:t>Excepteur</a:t>
            </a:r>
            <a:r>
              <a:rPr lang="en-US" dirty="0" smtClean="0"/>
              <a:t> </a:t>
            </a:r>
            <a:r>
              <a:rPr lang="en-US" dirty="0" err="1" smtClean="0"/>
              <a:t>sint</a:t>
            </a:r>
            <a:r>
              <a:rPr lang="en-US" dirty="0" smtClean="0"/>
              <a:t> </a:t>
            </a:r>
            <a:r>
              <a:rPr lang="en-US" dirty="0" err="1" smtClean="0"/>
              <a:t>occaecat</a:t>
            </a:r>
            <a:r>
              <a:rPr lang="en-US" dirty="0" smtClean="0"/>
              <a:t> </a:t>
            </a:r>
            <a:r>
              <a:rPr lang="en-US" dirty="0" err="1" smtClean="0"/>
              <a:t>cupidatat</a:t>
            </a:r>
            <a:r>
              <a:rPr lang="en-US" dirty="0" smtClean="0"/>
              <a:t> non </a:t>
            </a:r>
            <a:r>
              <a:rPr lang="en-US" dirty="0" err="1" smtClean="0"/>
              <a:t>proident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in culpa qui </a:t>
            </a:r>
            <a:r>
              <a:rPr lang="en-US" dirty="0" err="1" smtClean="0"/>
              <a:t>officia</a:t>
            </a:r>
            <a:r>
              <a:rPr lang="en-US" dirty="0" smtClean="0"/>
              <a:t> </a:t>
            </a:r>
            <a:r>
              <a:rPr lang="en-US" dirty="0" err="1" smtClean="0"/>
              <a:t>deserunt</a:t>
            </a:r>
            <a:r>
              <a:rPr lang="en-US" dirty="0" smtClean="0"/>
              <a:t> </a:t>
            </a:r>
            <a:r>
              <a:rPr lang="en-US" dirty="0" err="1" smtClean="0"/>
              <a:t>mollit</a:t>
            </a:r>
            <a:r>
              <a:rPr lang="en-US" dirty="0" smtClean="0"/>
              <a:t> </a:t>
            </a:r>
            <a:r>
              <a:rPr lang="en-US" dirty="0" err="1" smtClean="0"/>
              <a:t>anim</a:t>
            </a:r>
            <a:r>
              <a:rPr lang="en-US" dirty="0" smtClean="0"/>
              <a:t>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laborum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20.png"/><Relationship Id="rId12" Type="http://schemas.openxmlformats.org/officeDocument/2006/relationships/image" Target="../media/image4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1.svg"/><Relationship Id="rId4" Type="http://schemas.openxmlformats.org/officeDocument/2006/relationships/image" Target="../media/image37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622962" y="1748939"/>
            <a:ext cx="9872352" cy="3416827"/>
          </a:xfrm>
        </p:spPr>
        <p:txBody>
          <a:bodyPr>
            <a:noAutofit/>
          </a:bodyPr>
          <a:lstStyle/>
          <a:p>
            <a:r>
              <a:rPr lang="ru-RU" sz="45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 Всероссийской переписи населения 2020 года </a:t>
            </a:r>
            <a:br>
              <a:rPr lang="ru-RU" sz="45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5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 территории Смоленской области</a:t>
            </a:r>
            <a:r>
              <a:rPr lang="ru-RU" sz="45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5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45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7921" y="5597973"/>
            <a:ext cx="9118522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500" b="1" dirty="0">
              <a:solidFill>
                <a:schemeClr val="bg1"/>
              </a:solidFill>
            </a:endParaRPr>
          </a:p>
          <a:p>
            <a:r>
              <a:rPr lang="ru-RU" sz="3500" b="1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sz="2800" b="1" i="1" dirty="0" smtClean="0">
                <a:solidFill>
                  <a:schemeClr val="bg1"/>
                </a:solidFill>
              </a:rPr>
              <a:t>Г</a:t>
            </a:r>
            <a:r>
              <a:rPr lang="ru-RU" sz="3600" b="1" dirty="0" smtClean="0">
                <a:solidFill>
                  <a:schemeClr val="bg1"/>
                </a:solidFill>
              </a:rPr>
              <a:t>. </a:t>
            </a:r>
            <a:r>
              <a:rPr lang="ru-RU" sz="3600" b="1" i="1" dirty="0" smtClean="0">
                <a:solidFill>
                  <a:schemeClr val="bg1"/>
                </a:solidFill>
              </a:rPr>
              <a:t>Смоленск, 2020 г.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979714"/>
            <a:ext cx="3200400" cy="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648617" y="1948056"/>
            <a:ext cx="10558099" cy="4931228"/>
            <a:chOff x="22356" y="1502437"/>
            <a:chExt cx="12169644" cy="5398057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4B7DA5C5-652F-4D34-987D-5751205D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56" y="1502437"/>
              <a:ext cx="6120914" cy="368840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F146F38-DC66-439E-B0AF-D18599D5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3852" y="2175685"/>
              <a:ext cx="5462489" cy="4724809"/>
            </a:xfrm>
            <a:prstGeom prst="rect">
              <a:avLst/>
            </a:prstGeom>
          </p:spPr>
        </p:pic>
        <p:sp>
          <p:nvSpPr>
            <p:cNvPr id="14" name="Rectangle 9">
              <a:extLst>
                <a:ext uri="{FF2B5EF4-FFF2-40B4-BE49-F238E27FC236}">
                  <a16:creationId xmlns="" xmlns:a16="http://schemas.microsoft.com/office/drawing/2014/main" id="{B84AC4CE-8810-4193-9DD3-279AE083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630" y="1834437"/>
              <a:ext cx="5591444" cy="812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6000">
                  <a:schemeClr val="accent1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99980AA8-C256-45E4-94EF-5EFD3EAA6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213" y="1834437"/>
              <a:ext cx="5503863" cy="2000250"/>
            </a:xfrm>
            <a:custGeom>
              <a:avLst/>
              <a:gdLst>
                <a:gd name="T0" fmla="*/ 0 w 3467"/>
                <a:gd name="T1" fmla="*/ 1260 h 1260"/>
                <a:gd name="T2" fmla="*/ 3467 w 3467"/>
                <a:gd name="T3" fmla="*/ 512 h 1260"/>
                <a:gd name="T4" fmla="*/ 3467 w 3467"/>
                <a:gd name="T5" fmla="*/ 0 h 1260"/>
                <a:gd name="T6" fmla="*/ 0 w 3467"/>
                <a:gd name="T7" fmla="*/ 745 h 1260"/>
                <a:gd name="T8" fmla="*/ 0 w 3467"/>
                <a:gd name="T9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7" h="1260">
                  <a:moveTo>
                    <a:pt x="0" y="1260"/>
                  </a:moveTo>
                  <a:lnTo>
                    <a:pt x="3467" y="512"/>
                  </a:lnTo>
                  <a:lnTo>
                    <a:pt x="3467" y="0"/>
                  </a:lnTo>
                  <a:lnTo>
                    <a:pt x="0" y="745"/>
                  </a:lnTo>
                  <a:lnTo>
                    <a:pt x="0" y="12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  <a:gs pos="14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97641AC2-0A90-4C4E-B5C0-D806D657B6FF}"/>
                </a:ext>
              </a:extLst>
            </p:cNvPr>
            <p:cNvSpPr/>
            <p:nvPr/>
          </p:nvSpPr>
          <p:spPr>
            <a:xfrm>
              <a:off x="5501306" y="1900255"/>
              <a:ext cx="4951167" cy="707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учётная запись на </a:t>
              </a:r>
              <a:r>
                <a:rPr lang="ru-RU" b="1" i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Едином портале государственных услуг и функций</a:t>
              </a:r>
              <a:endParaRPr lang="ru-RU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="" xmlns:a16="http://schemas.microsoft.com/office/drawing/2014/main" id="{F9B51470-8396-4473-92B3-3D07BC7BB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038" y="3017124"/>
              <a:ext cx="5826125" cy="817562"/>
            </a:xfrm>
            <a:prstGeom prst="rect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6000">
                  <a:schemeClr val="accent2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7EDA42E7-432F-4CAE-953B-B67DBC54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150" y="3020299"/>
              <a:ext cx="5037138" cy="2000250"/>
            </a:xfrm>
            <a:custGeom>
              <a:avLst/>
              <a:gdLst>
                <a:gd name="T0" fmla="*/ 2 w 3173"/>
                <a:gd name="T1" fmla="*/ 1260 h 1260"/>
                <a:gd name="T2" fmla="*/ 3173 w 3173"/>
                <a:gd name="T3" fmla="*/ 515 h 1260"/>
                <a:gd name="T4" fmla="*/ 3173 w 3173"/>
                <a:gd name="T5" fmla="*/ 0 h 1260"/>
                <a:gd name="T6" fmla="*/ 0 w 3173"/>
                <a:gd name="T7" fmla="*/ 748 h 1260"/>
                <a:gd name="T8" fmla="*/ 2 w 3173"/>
                <a:gd name="T9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3" h="1260">
                  <a:moveTo>
                    <a:pt x="2" y="1260"/>
                  </a:moveTo>
                  <a:lnTo>
                    <a:pt x="3173" y="515"/>
                  </a:lnTo>
                  <a:lnTo>
                    <a:pt x="3173" y="0"/>
                  </a:lnTo>
                  <a:lnTo>
                    <a:pt x="0" y="748"/>
                  </a:lnTo>
                  <a:lnTo>
                    <a:pt x="2" y="126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26000">
                  <a:schemeClr val="accent2">
                    <a:lumMod val="60000"/>
                    <a:lumOff val="40000"/>
                  </a:schemeClr>
                </a:gs>
                <a:gs pos="12000">
                  <a:schemeClr val="accent2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5AFF15F4-1415-4383-A113-CCDD41995EA1}"/>
                </a:ext>
              </a:extLst>
            </p:cNvPr>
            <p:cNvSpPr/>
            <p:nvPr/>
          </p:nvSpPr>
          <p:spPr>
            <a:xfrm>
              <a:off x="5876377" y="3102739"/>
              <a:ext cx="5531263" cy="707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заполнить бланк переписного листа </a:t>
              </a:r>
              <a:b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на себя и членов своего домохозяйства</a:t>
              </a:r>
            </a:p>
          </p:txBody>
        </p:sp>
        <p:sp>
          <p:nvSpPr>
            <p:cNvPr id="23" name="Rectangle 11">
              <a:extLst>
                <a:ext uri="{FF2B5EF4-FFF2-40B4-BE49-F238E27FC236}">
                  <a16:creationId xmlns="" xmlns:a16="http://schemas.microsoft.com/office/drawing/2014/main" id="{464FE21F-9D6C-4A5C-A475-7EAFB86FA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4150" y="4207749"/>
              <a:ext cx="5827713" cy="812800"/>
            </a:xfrm>
            <a:prstGeom prst="rec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6000">
                  <a:schemeClr val="accent3"/>
                </a:gs>
              </a:gsLst>
              <a:lin ang="108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000"/>
            </a:p>
          </p:txBody>
        </p:sp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D8CB81B1-F0EF-4D7F-860D-309F0AD8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7263" y="4207749"/>
              <a:ext cx="5054600" cy="2028825"/>
            </a:xfrm>
            <a:custGeom>
              <a:avLst/>
              <a:gdLst>
                <a:gd name="T0" fmla="*/ 2 w 3184"/>
                <a:gd name="T1" fmla="*/ 1278 h 1278"/>
                <a:gd name="T2" fmla="*/ 3184 w 3184"/>
                <a:gd name="T3" fmla="*/ 512 h 1278"/>
                <a:gd name="T4" fmla="*/ 3184 w 3184"/>
                <a:gd name="T5" fmla="*/ 0 h 1278"/>
                <a:gd name="T6" fmla="*/ 0 w 3184"/>
                <a:gd name="T7" fmla="*/ 766 h 1278"/>
                <a:gd name="T8" fmla="*/ 2 w 3184"/>
                <a:gd name="T9" fmla="*/ 1278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4" h="1278">
                  <a:moveTo>
                    <a:pt x="2" y="1278"/>
                  </a:moveTo>
                  <a:lnTo>
                    <a:pt x="3184" y="512"/>
                  </a:lnTo>
                  <a:lnTo>
                    <a:pt x="3184" y="0"/>
                  </a:lnTo>
                  <a:lnTo>
                    <a:pt x="0" y="766"/>
                  </a:lnTo>
                  <a:lnTo>
                    <a:pt x="2" y="1278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27000">
                  <a:schemeClr val="accent3">
                    <a:lumMod val="60000"/>
                    <a:lumOff val="40000"/>
                  </a:schemeClr>
                </a:gs>
                <a:gs pos="13000">
                  <a:schemeClr val="accent3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B5257C84-C0E3-4D07-A10F-88C44FDC80F7}"/>
                </a:ext>
              </a:extLst>
            </p:cNvPr>
            <p:cNvSpPr/>
            <p:nvPr/>
          </p:nvSpPr>
          <p:spPr>
            <a:xfrm>
              <a:off x="6302833" y="4298428"/>
              <a:ext cx="5809030" cy="707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сохранить цифровой и QR-код подтверждения прохождения переписи</a:t>
              </a:r>
            </a:p>
          </p:txBody>
        </p:sp>
        <p:sp>
          <p:nvSpPr>
            <p:cNvPr id="27" name="Rectangle 8">
              <a:extLst>
                <a:ext uri="{FF2B5EF4-FFF2-40B4-BE49-F238E27FC236}">
                  <a16:creationId xmlns="" xmlns:a16="http://schemas.microsoft.com/office/drawing/2014/main" id="{994067F3-E2D4-4ABF-9B25-94CC66EB8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7263" y="5420599"/>
              <a:ext cx="5134737" cy="81597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6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9BD5ED2C-6ECF-4216-ABA9-73FE40ED02C5}"/>
                </a:ext>
              </a:extLst>
            </p:cNvPr>
            <p:cNvSpPr/>
            <p:nvPr/>
          </p:nvSpPr>
          <p:spPr>
            <a:xfrm>
              <a:off x="7057263" y="5498578"/>
              <a:ext cx="5134737" cy="7075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предъявить переписчику </a:t>
              </a:r>
              <a:b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b="1" dirty="0">
                  <a:ln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полученный цифровой или QR-код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7953" y="752344"/>
            <a:ext cx="1096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kern="0" spc="-51" dirty="0">
                <a:latin typeface="Arial" panose="020B0604020202020204" pitchFamily="34" charset="0"/>
                <a:cs typeface="Arial" panose="020B0604020202020204" pitchFamily="34" charset="0"/>
              </a:rPr>
              <a:t>Девиз </a:t>
            </a:r>
            <a:r>
              <a:rPr lang="ru-RU" b="1" kern="0" spc="-51" dirty="0" smtClean="0">
                <a:latin typeface="Arial" panose="020B0604020202020204" pitchFamily="34" charset="0"/>
                <a:cs typeface="Arial" panose="020B0604020202020204" pitchFamily="34" charset="0"/>
              </a:rPr>
              <a:t>ВПН-2020 – </a:t>
            </a:r>
            <a:r>
              <a:rPr lang="ru-RU" b="1" kern="0" spc="-51" dirty="0">
                <a:latin typeface="Arial" panose="020B0604020202020204" pitchFamily="34" charset="0"/>
                <a:cs typeface="Arial" panose="020B0604020202020204" pitchFamily="34" charset="0"/>
              </a:rPr>
              <a:t>«СОЗДАЕМ БУДУЩЕЕ</a:t>
            </a:r>
            <a:r>
              <a:rPr lang="ru-RU" b="1" kern="0" spc="-51" dirty="0" smtClean="0">
                <a:latin typeface="Arial" panose="020B0604020202020204" pitchFamily="34" charset="0"/>
                <a:cs typeface="Arial" panose="020B0604020202020204" pitchFamily="34" charset="0"/>
              </a:rPr>
              <a:t>!».</a:t>
            </a:r>
            <a:endParaRPr lang="ru-RU" b="1" kern="0" spc="-5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ru-RU" dirty="0" smtClean="0"/>
              <a:t>Основной акцент при ее проведении – применение цифровых технологий. </a:t>
            </a:r>
          </a:p>
          <a:p>
            <a:pPr indent="457200"/>
            <a:r>
              <a:rPr lang="ru-RU" dirty="0" smtClean="0"/>
              <a:t>Электронные переписные листы на портале «Госуслуги» заполняются самостоятельно в любое удобное </a:t>
            </a:r>
            <a:r>
              <a:rPr lang="ru-RU" dirty="0"/>
              <a:t> </a:t>
            </a:r>
            <a:r>
              <a:rPr lang="ru-RU" dirty="0" smtClean="0"/>
              <a:t>время, а на мобильных устройствах –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нулевом и отрицательном балансе.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4209" y="419098"/>
            <a:ext cx="4995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СПОСОБЫ СБОРА СВЕДЕНИЙ О НАСЕЛЕНИИ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914" y="2326227"/>
            <a:ext cx="2826328" cy="65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36914" y="2272158"/>
            <a:ext cx="3194461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 Black" panose="020B0A04020102020204" pitchFamily="34" charset="0"/>
                <a:ea typeface="Calibri"/>
                <a:cs typeface="Times New Roman"/>
              </a:rPr>
              <a:t>1-25 апреля 2021 года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 Black" panose="020B0A04020102020204" pitchFamily="34" charset="0"/>
                <a:ea typeface="Calibri"/>
                <a:cs typeface="Times New Roman"/>
              </a:rPr>
              <a:t>интернет-перепись</a:t>
            </a:r>
            <a:endParaRPr lang="ru-RU" sz="1000" b="1" dirty="0"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24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59" y="3731700"/>
            <a:ext cx="3903497" cy="271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4" y="875607"/>
            <a:ext cx="6465924" cy="281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9090" y="6356350"/>
            <a:ext cx="2743200" cy="365125"/>
          </a:xfrm>
        </p:spPr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441624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19008" y="419098"/>
            <a:ext cx="3471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КОГО БУДУТ ПЕРЕПИСЫВАТЬ?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033" y="837614"/>
            <a:ext cx="3832332" cy="262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4687" y="6257257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35743" y="6303335"/>
            <a:ext cx="808074" cy="308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8457" y="6356350"/>
            <a:ext cx="27432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70428" y="356846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ПЕРЕПИСНЫЕ ЛИСТЫ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5" y="996429"/>
            <a:ext cx="10075916" cy="560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8457" y="6356350"/>
            <a:ext cx="2743200" cy="365125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70428" y="356846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ПЕРЕПИСНЫЕ ЛИСТЫ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71700" y="756956"/>
            <a:ext cx="8745112" cy="5768955"/>
            <a:chOff x="5475713" y="2154928"/>
            <a:chExt cx="5595483" cy="4150278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26" y="2483702"/>
              <a:ext cx="2643470" cy="382150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713" y="2154928"/>
              <a:ext cx="2800007" cy="41502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28600" y="3349045"/>
            <a:ext cx="1768433" cy="584775"/>
          </a:xfrm>
          <a:prstGeom prst="rect">
            <a:avLst/>
          </a:prstGeom>
          <a:solidFill>
            <a:srgbClr val="E52329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7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8457" y="6356350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70428" y="356846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ПЕРЕПИСНЫЕ ЛИСТЫ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27971" y="824488"/>
            <a:ext cx="8561702" cy="5825693"/>
            <a:chOff x="4361255" y="2565783"/>
            <a:chExt cx="5630156" cy="34349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628" y="2565783"/>
              <a:ext cx="2688783" cy="342322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255" y="2565783"/>
              <a:ext cx="2645205" cy="343496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28600" y="3434991"/>
            <a:ext cx="1768433" cy="584775"/>
          </a:xfrm>
          <a:prstGeom prst="rect">
            <a:avLst/>
          </a:prstGeom>
          <a:solidFill>
            <a:srgbClr val="669E40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8457" y="6356350"/>
            <a:ext cx="2743200" cy="365125"/>
          </a:xfrm>
        </p:spPr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470428" y="356846"/>
            <a:ext cx="254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ПЕРЕПИСНЫЕ ЛИСТЫ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066281" y="822371"/>
            <a:ext cx="8704635" cy="5744689"/>
            <a:chOff x="7817289" y="1756327"/>
            <a:chExt cx="4817240" cy="283033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289" y="1758316"/>
              <a:ext cx="2276473" cy="28283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167" y="1756327"/>
              <a:ext cx="2297362" cy="28303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241971" y="3344971"/>
            <a:ext cx="1741182" cy="584775"/>
          </a:xfrm>
          <a:prstGeom prst="rect">
            <a:avLst/>
          </a:prstGeom>
          <a:solidFill>
            <a:srgbClr val="3399FF">
              <a:alpha val="77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6" y="2739062"/>
            <a:ext cx="2701333" cy="186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9090" y="6356350"/>
            <a:ext cx="27432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57557" y="370353"/>
            <a:ext cx="5818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solidFill>
                  <a:srgbClr val="00B050"/>
                </a:solidFill>
              </a:rPr>
              <a:t>На что влияют данные переписи населения?</a:t>
            </a:r>
            <a:endParaRPr lang="ru-RU" sz="2000" b="1" cap="all" dirty="0">
              <a:solidFill>
                <a:srgbClr val="00B05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438261" y="1332614"/>
            <a:ext cx="5429319" cy="823031"/>
            <a:chOff x="2852181" y="1012372"/>
            <a:chExt cx="5813353" cy="823031"/>
          </a:xfrm>
        </p:grpSpPr>
        <p:sp>
          <p:nvSpPr>
            <p:cNvPr id="3" name="Скругленная прямоугольная выноска 2"/>
            <p:cNvSpPr/>
            <p:nvPr/>
          </p:nvSpPr>
          <p:spPr>
            <a:xfrm rot="5400000">
              <a:off x="5347342" y="-1482789"/>
              <a:ext cx="823031" cy="5813353"/>
            </a:xfrm>
            <a:prstGeom prst="wedgeRoundRectCallout">
              <a:avLst>
                <a:gd name="adj1" fmla="val -32644"/>
                <a:gd name="adj2" fmla="val 54197"/>
                <a:gd name="adj3" fmla="val 16667"/>
              </a:avLst>
            </a:prstGeom>
            <a:solidFill>
              <a:schemeClr val="bg1"/>
            </a:solidFill>
            <a:ln w="412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8246" y="1072107"/>
              <a:ext cx="5126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социальные программы</a:t>
              </a:r>
              <a:endParaRPr lang="ru-RU" sz="3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490158" y="3429482"/>
            <a:ext cx="7195589" cy="823031"/>
            <a:chOff x="2852181" y="1012372"/>
            <a:chExt cx="5813353" cy="823031"/>
          </a:xfrm>
        </p:grpSpPr>
        <p:sp>
          <p:nvSpPr>
            <p:cNvPr id="31" name="Скругленная прямоугольная выноска 30"/>
            <p:cNvSpPr/>
            <p:nvPr/>
          </p:nvSpPr>
          <p:spPr>
            <a:xfrm rot="5400000">
              <a:off x="5347342" y="-1482789"/>
              <a:ext cx="823031" cy="5813353"/>
            </a:xfrm>
            <a:prstGeom prst="wedgeRoundRectCallout">
              <a:avLst>
                <a:gd name="adj1" fmla="val -32644"/>
                <a:gd name="adj2" fmla="val 54197"/>
                <a:gd name="adj3" fmla="val 16667"/>
              </a:avLst>
            </a:prstGeom>
            <a:solidFill>
              <a:schemeClr val="bg1"/>
            </a:solidFill>
            <a:ln w="412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26647" y="1062072"/>
              <a:ext cx="5443200" cy="6385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3600" b="1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строительство и инфраструктура</a:t>
              </a:r>
              <a:endParaRPr lang="ru-RU" sz="3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501229" y="5430454"/>
            <a:ext cx="3671784" cy="823031"/>
            <a:chOff x="2852181" y="1012372"/>
            <a:chExt cx="5813353" cy="823031"/>
          </a:xfrm>
        </p:grpSpPr>
        <p:sp>
          <p:nvSpPr>
            <p:cNvPr id="35" name="Скругленная прямоугольная выноска 34"/>
            <p:cNvSpPr/>
            <p:nvPr/>
          </p:nvSpPr>
          <p:spPr>
            <a:xfrm rot="5400000">
              <a:off x="5347342" y="-1482789"/>
              <a:ext cx="823031" cy="5813353"/>
            </a:xfrm>
            <a:prstGeom prst="wedgeRoundRectCallout">
              <a:avLst>
                <a:gd name="adj1" fmla="val -32644"/>
                <a:gd name="adj2" fmla="val 54197"/>
                <a:gd name="adj3" fmla="val 16667"/>
              </a:avLst>
            </a:prstGeom>
            <a:solidFill>
              <a:schemeClr val="bg1"/>
            </a:solidFill>
            <a:ln w="412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со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1917" y="1072107"/>
              <a:ext cx="33243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 страны</a:t>
              </a:r>
              <a:endParaRPr lang="ru-RU" sz="3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66" y="706664"/>
            <a:ext cx="1710147" cy="18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83" y="4714577"/>
            <a:ext cx="1760276" cy="190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2207" y="6356350"/>
            <a:ext cx="2743200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90975" y="388703"/>
            <a:ext cx="468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ИНФОРМАЦОННЫЙ КАНАЛ – ИНТЕРНЕТ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831" y="865669"/>
            <a:ext cx="10450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Смоленскстатом созданы аккаунты в социальных сетях: «ВКонтакте», «Одноклассники», «</a:t>
            </a:r>
            <a:r>
              <a:rPr lang="en-US" dirty="0" smtClean="0"/>
              <a:t>Facebook</a:t>
            </a:r>
            <a:r>
              <a:rPr lang="ru-RU" dirty="0" smtClean="0"/>
              <a:t>» на страницах которых еженедельно размещаются публикации на тему «ВПН-2020».</a:t>
            </a:r>
            <a:endParaRPr lang="ru-RU" dirty="0"/>
          </a:p>
        </p:txBody>
      </p:sp>
      <p:pic>
        <p:nvPicPr>
          <p:cNvPr id="5122" name="Picture 2" descr="C:\Users\p67-SidochenkovaOV\Desktop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8683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67-SidochenkovaOV\Desktop\Без названия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260" y="1877864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67-SidochenkovaOV\Desktop\Без назван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68" y="18683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4799" y="4147607"/>
            <a:ext cx="2467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@</a:t>
            </a:r>
            <a:r>
              <a:rPr lang="en-US" sz="2800" b="1" dirty="0" smtClean="0"/>
              <a:t>smolenskstat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27455" y="4147607"/>
            <a:ext cx="2529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@</a:t>
            </a:r>
            <a:r>
              <a:rPr lang="en-US" sz="2800" b="1" dirty="0" err="1"/>
              <a:t>SmolenskStat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29598" y="4147607"/>
            <a:ext cx="246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@smolenskstat</a:t>
            </a:r>
            <a:endParaRPr lang="ru-RU" sz="2800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43176" y="4710457"/>
            <a:ext cx="8312409" cy="1452837"/>
            <a:chOff x="2080676" y="5126082"/>
            <a:chExt cx="8312409" cy="145283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080676" y="5126082"/>
              <a:ext cx="8312409" cy="14528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276270" y="5481609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sml.gks.ru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093" y="5276075"/>
              <a:ext cx="534352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798600" y="6107709"/>
            <a:ext cx="10604014" cy="384721"/>
          </a:xfrm>
          <a:prstGeom prst="rect">
            <a:avLst/>
          </a:prstGeom>
          <a:solidFill>
            <a:srgbClr val="93C571">
              <a:alpha val="85000"/>
            </a:srgbClr>
          </a:solidFill>
          <a:ln w="412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900" b="1" dirty="0"/>
              <a:t>Главная </a:t>
            </a:r>
            <a:r>
              <a:rPr lang="ru-RU" sz="1900" b="1" dirty="0" smtClean="0"/>
              <a:t>страница</a:t>
            </a:r>
            <a:r>
              <a:rPr lang="en-US" sz="1900" b="1" dirty="0" smtClean="0"/>
              <a:t>/</a:t>
            </a:r>
            <a:r>
              <a:rPr lang="ru-RU" sz="1900" b="1" dirty="0" smtClean="0"/>
              <a:t>вкладка ВПН-2020</a:t>
            </a:r>
            <a:r>
              <a:rPr lang="en-US" sz="1900" b="1" dirty="0" smtClean="0"/>
              <a:t>/</a:t>
            </a:r>
            <a:r>
              <a:rPr lang="ru-RU" sz="1900" b="1" dirty="0" smtClean="0"/>
              <a:t>перейти в раздел (по ссылке: </a:t>
            </a:r>
            <a:r>
              <a:rPr lang="en-US" sz="1900" b="1" dirty="0" smtClean="0"/>
              <a:t>https</a:t>
            </a:r>
            <a:r>
              <a:rPr lang="en-US" sz="1900" b="1" dirty="0"/>
              <a:t>://</a:t>
            </a:r>
            <a:r>
              <a:rPr lang="en-US" sz="1900" b="1" dirty="0" smtClean="0"/>
              <a:t>sml.gks.ru/folder/63315</a:t>
            </a:r>
            <a:r>
              <a:rPr lang="ru-RU" sz="1900" b="1" dirty="0" smtClean="0"/>
              <a:t>)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52826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www.strana2020.ru/upload/iblock/1aa/83544501_530544534246307_123776185911342284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32" y="1391093"/>
            <a:ext cx="5013255" cy="51285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99090" y="6356350"/>
            <a:ext cx="2743200" cy="365125"/>
          </a:xfrm>
        </p:spPr>
        <p:txBody>
          <a:bodyPr/>
          <a:lstStyle/>
          <a:p>
            <a:r>
              <a:rPr lang="ru-RU" dirty="0" smtClean="0"/>
              <a:t> 17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35456" y="387701"/>
            <a:ext cx="2579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ТАЛИСМАН ВПН-2020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009" y="895290"/>
            <a:ext cx="10643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/>
              <a:t>Талисманом Всероссийской переписи населения </a:t>
            </a:r>
            <a:r>
              <a:rPr lang="ru-RU" sz="2000" dirty="0" smtClean="0"/>
              <a:t>2020 года </a:t>
            </a:r>
            <a:r>
              <a:rPr lang="ru-RU" sz="2000" dirty="0"/>
              <a:t>стала птичка </a:t>
            </a:r>
            <a:r>
              <a:rPr lang="ru-RU" sz="20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cs typeface="Times New Roman"/>
              </a:rPr>
              <a:t>«</a:t>
            </a:r>
            <a:r>
              <a:rPr lang="ru-RU" sz="2000" b="1" dirty="0" err="1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cs typeface="Times New Roman"/>
              </a:rPr>
              <a:t>Цыпа</a:t>
            </a:r>
            <a:r>
              <a:rPr lang="ru-RU" sz="20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cs typeface="Times New Roman"/>
              </a:rPr>
              <a:t> </a:t>
            </a:r>
            <a:r>
              <a:rPr lang="ru-RU" sz="2000" b="1" dirty="0" err="1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cs typeface="Times New Roman"/>
              </a:rPr>
              <a:t>ВиПиН</a:t>
            </a:r>
            <a:r>
              <a:rPr lang="ru-RU" sz="20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cs typeface="Times New Roman"/>
              </a:rPr>
              <a:t>»</a:t>
            </a:r>
            <a:r>
              <a:rPr lang="ru-RU" sz="2000" dirty="0" smtClean="0">
                <a:latin typeface="Arial"/>
                <a:ea typeface="Calibri"/>
                <a:cs typeface="Times New Roman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70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67-SidochenkovaOV\Desktop\1lVQn4SkoC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92" y="2371069"/>
            <a:ext cx="4423132" cy="44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2207" y="6356350"/>
            <a:ext cx="2743200" cy="365125"/>
          </a:xfrm>
        </p:spPr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97524" y="387701"/>
            <a:ext cx="32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ГЛАВНЫЕ СЛОВА ПЕРЕПИСИ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913" y="678997"/>
            <a:ext cx="10579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>
                <a:cs typeface="Arial" panose="020B0604020202020204" pitchFamily="34" charset="0"/>
              </a:rPr>
              <a:t>Знаете какое понятие в статистике самое главное? </a:t>
            </a:r>
            <a:endParaRPr lang="ru-RU" sz="2000" dirty="0" smtClean="0">
              <a:cs typeface="Arial" panose="020B0604020202020204" pitchFamily="34" charset="0"/>
            </a:endParaRPr>
          </a:p>
          <a:p>
            <a:pPr indent="457200"/>
            <a:r>
              <a:rPr lang="ru-RU" sz="20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СОВОКУПНОСТЬ!</a:t>
            </a:r>
            <a:r>
              <a:rPr lang="ru-RU" sz="2000" dirty="0" smtClean="0">
                <a:cs typeface="Arial" panose="020B0604020202020204" pitchFamily="34" charset="0"/>
              </a:rPr>
              <a:t> </a:t>
            </a:r>
          </a:p>
          <a:p>
            <a:pPr indent="457200"/>
            <a:r>
              <a:rPr lang="ru-RU" sz="2000" dirty="0" smtClean="0">
                <a:cs typeface="Arial" panose="020B0604020202020204" pitchFamily="34" charset="0"/>
              </a:rPr>
              <a:t>Она </a:t>
            </a:r>
            <a:r>
              <a:rPr lang="ru-RU" sz="2000" dirty="0">
                <a:cs typeface="Arial" panose="020B0604020202020204" pitchFamily="34" charset="0"/>
              </a:rPr>
              <a:t>объединяет объекты и явления, имеющие общие признаки</a:t>
            </a:r>
            <a:r>
              <a:rPr lang="ru-RU" sz="2000" dirty="0" smtClean="0">
                <a:cs typeface="Arial" panose="020B0604020202020204" pitchFamily="34" charset="0"/>
              </a:rPr>
              <a:t>. </a:t>
            </a:r>
            <a:r>
              <a:rPr lang="ru-RU" sz="2000" dirty="0">
                <a:cs typeface="Arial" panose="020B0604020202020204" pitchFamily="34" charset="0"/>
              </a:rPr>
              <a:t>ВПН-2020 — это исследование генеральной совокупности населения. Статистика изучает свойства всей совокупности, а не отдельных ее членов. Поэтому во время Всероссийской переписи населения у вас не попросят персональные </a:t>
            </a:r>
            <a:r>
              <a:rPr lang="ru-RU" sz="2000" dirty="0" smtClean="0">
                <a:cs typeface="Arial" panose="020B0604020202020204" pitchFamily="34" charset="0"/>
              </a:rPr>
              <a:t> данные.</a:t>
            </a:r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67-SidochenkovaOV\Desktop\1\1. карты\!Исходный прозрач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2" y="403254"/>
            <a:ext cx="6138372" cy="64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8" y="863055"/>
            <a:ext cx="3406458" cy="666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2166" y="1404695"/>
            <a:ext cx="5140540" cy="415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dirty="0">
              <a:solidFill>
                <a:srgbClr val="11369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35682" y="391886"/>
            <a:ext cx="12056318" cy="6045903"/>
            <a:chOff x="-381844" y="-242470"/>
            <a:chExt cx="6803304" cy="2849375"/>
          </a:xfrm>
        </p:grpSpPr>
        <p:sp>
          <p:nvSpPr>
            <p:cNvPr id="10" name="TextBox 9"/>
            <p:cNvSpPr txBox="1"/>
            <p:nvPr/>
          </p:nvSpPr>
          <p:spPr>
            <a:xfrm>
              <a:off x="4077081" y="347211"/>
              <a:ext cx="2344379" cy="40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Площадь 49,8 тыс. км</a:t>
              </a:r>
              <a:r>
                <a:rPr lang="ru-RU" sz="2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Плотность 18,8 чел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ru-RU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км</a:t>
              </a:r>
              <a:r>
                <a:rPr lang="ru-RU" sz="24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4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96397" y="844723"/>
              <a:ext cx="3655383" cy="176218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4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городских округа</a:t>
              </a:r>
            </a:p>
            <a:p>
              <a:r>
                <a:rPr lang="ru-RU" sz="4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 25</a:t>
              </a:r>
              <a:r>
                <a:rPr lang="ru-RU" sz="2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муниципальных районов</a:t>
              </a:r>
            </a:p>
            <a:p>
              <a:r>
                <a:rPr lang="ru-RU" sz="4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r>
                <a:rPr lang="ru-RU" sz="2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городских поселения</a:t>
              </a:r>
              <a:endParaRPr lang="ru-RU" sz="20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4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     133</a:t>
              </a:r>
              <a:r>
                <a:rPr lang="ru-RU" sz="2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сельских поселения</a:t>
              </a:r>
            </a:p>
            <a:p>
              <a:r>
                <a:rPr lang="ru-RU" sz="4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4853</a:t>
              </a:r>
              <a:r>
                <a:rPr lang="ru-RU" sz="20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smtClean="0"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сельских населенных пункта</a:t>
              </a:r>
            </a:p>
            <a:p>
              <a:endParaRPr lang="ru-RU" sz="28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381844" y="-242470"/>
              <a:ext cx="3772234" cy="451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>
                  <a:gradFill>
                    <a:gsLst>
                      <a:gs pos="0">
                        <a:srgbClr val="E5262B"/>
                      </a:gs>
                      <a:gs pos="42000">
                        <a:srgbClr val="F8A924"/>
                      </a:gs>
                      <a:gs pos="74000">
                        <a:srgbClr val="50B052"/>
                      </a:gs>
                      <a:gs pos="100000">
                        <a:srgbClr val="179FDA"/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</a:rPr>
                <a:t>С</a:t>
              </a:r>
              <a:r>
                <a:rPr lang="ru-RU" sz="5400" b="1" dirty="0" smtClean="0">
                  <a:gradFill>
                    <a:gsLst>
                      <a:gs pos="0">
                        <a:srgbClr val="E5262B"/>
                      </a:gs>
                      <a:gs pos="42000">
                        <a:srgbClr val="F8A924"/>
                      </a:gs>
                      <a:gs pos="74000">
                        <a:srgbClr val="50B052"/>
                      </a:gs>
                      <a:gs pos="100000">
                        <a:srgbClr val="179FDA"/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</a:rPr>
                <a:t>моленская область</a:t>
              </a:r>
              <a:endPara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7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00249" y="2817370"/>
            <a:ext cx="9591304" cy="8402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98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343" y="947056"/>
            <a:ext cx="3331029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1840" y="336533"/>
            <a:ext cx="1043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ДЕМОГРАФИЯ СМОЛЕНСКОЙ ОБЛАСТИ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670" y="781429"/>
            <a:ext cx="1053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С момента последней  ВПН-2010 в области произошло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900 тысяч</a:t>
            </a:r>
            <a:r>
              <a:rPr lang="ru-RU" sz="2000" dirty="0" smtClean="0"/>
              <a:t> демографических </a:t>
            </a:r>
            <a:r>
              <a:rPr lang="ru-RU" sz="2000" dirty="0"/>
              <a:t>событий</a:t>
            </a:r>
            <a:r>
              <a:rPr lang="ru-RU" sz="2000" dirty="0" smtClean="0"/>
              <a:t>: рождений, смертей, браков, разводов, переездов.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r>
              <a:rPr lang="ru-RU" dirty="0"/>
              <a:t>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510344" y="4928025"/>
            <a:ext cx="10258287" cy="1929986"/>
            <a:chOff x="1663182" y="3440522"/>
            <a:chExt cx="7523809" cy="1508211"/>
          </a:xfrm>
        </p:grpSpPr>
        <p:sp>
          <p:nvSpPr>
            <p:cNvPr id="29" name="TextBox 28"/>
            <p:cNvSpPr txBox="1"/>
            <p:nvPr/>
          </p:nvSpPr>
          <p:spPr>
            <a:xfrm>
              <a:off x="7083031" y="3785346"/>
              <a:ext cx="1404958" cy="29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62165 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691340" y="3514911"/>
              <a:ext cx="6495651" cy="1433822"/>
              <a:chOff x="1982085" y="5018775"/>
              <a:chExt cx="9088277" cy="1952961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A68FD7A0-ECF7-4273-8C04-A116EFB25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0362" y="6110294"/>
                <a:ext cx="0" cy="66"/>
              </a:xfrm>
              <a:prstGeom prst="line">
                <a:avLst/>
              </a:prstGeom>
              <a:ln w="28575">
                <a:solidFill>
                  <a:srgbClr val="FFC32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Группа 52"/>
              <p:cNvGrpSpPr/>
              <p:nvPr/>
            </p:nvGrpSpPr>
            <p:grpSpPr>
              <a:xfrm>
                <a:off x="1982085" y="5018775"/>
                <a:ext cx="6492894" cy="1205176"/>
                <a:chOff x="1715385" y="5199750"/>
                <a:chExt cx="6492894" cy="1205176"/>
              </a:xfrm>
            </p:grpSpPr>
            <p:sp>
              <p:nvSpPr>
                <p:cNvPr id="56" name="Минус 55"/>
                <p:cNvSpPr/>
                <p:nvPr/>
              </p:nvSpPr>
              <p:spPr>
                <a:xfrm>
                  <a:off x="3063087" y="5316260"/>
                  <a:ext cx="206670" cy="71438"/>
                </a:xfrm>
                <a:prstGeom prst="mathMinus">
                  <a:avLst/>
                </a:prstGeom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/>
                </a:p>
              </p:txBody>
            </p:sp>
            <p:sp>
              <p:nvSpPr>
                <p:cNvPr id="57" name="Равно 56"/>
                <p:cNvSpPr/>
                <p:nvPr/>
              </p:nvSpPr>
              <p:spPr>
                <a:xfrm>
                  <a:off x="6079428" y="5199750"/>
                  <a:ext cx="371475" cy="290882"/>
                </a:xfrm>
                <a:prstGeom prst="mathEqual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Минус 57"/>
                <p:cNvSpPr/>
                <p:nvPr/>
              </p:nvSpPr>
              <p:spPr>
                <a:xfrm>
                  <a:off x="6688449" y="5752392"/>
                  <a:ext cx="209550" cy="156539"/>
                </a:xfrm>
                <a:prstGeom prst="mathMinu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800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715385" y="5859892"/>
                  <a:ext cx="1428051" cy="298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/>
                    <a:t>родившихся</a:t>
                  </a:r>
                  <a:endParaRPr lang="ru-RU" sz="16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252608" y="5854406"/>
                  <a:ext cx="1282760" cy="298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/>
                    <a:t>умерших</a:t>
                  </a:r>
                  <a:endParaRPr lang="ru-RU" sz="1600" dirty="0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4464615" y="5849043"/>
                  <a:ext cx="2096000" cy="298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/>
                    <a:t>сальдо миграции</a:t>
                  </a:r>
                  <a:endParaRPr lang="ru-RU" sz="1600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6434596" y="5889319"/>
                  <a:ext cx="1773683" cy="5156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/>
                    <a:t>общая убыль населения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967107" y="5589368"/>
                  <a:ext cx="1037968" cy="457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95158</a:t>
                  </a:r>
                  <a:endPara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295006" y="5573636"/>
                  <a:ext cx="1195531" cy="40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157323</a:t>
                  </a:r>
                  <a:endPara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4779370" y="5575938"/>
                  <a:ext cx="1266824" cy="40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4036</a:t>
                  </a:r>
                  <a:endPara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6785066" y="5588911"/>
                  <a:ext cx="1110252" cy="40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58129 </a:t>
                  </a:r>
                  <a:endPara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54" name="Picture 3" descr="C:\Users\p67-SidochenkovaOV\Desktop\depositphotos_187652382-stock-illustration-новорожденный-ребенок-дети-в-памперсы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3885" y="6108496"/>
                <a:ext cx="1197890" cy="863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5" descr="C:\Users\p67-SidochenkovaOV\Desktop\depositphotos_98751286-stock-photo-the-suitcase-3d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1974" y="5979015"/>
                <a:ext cx="1040959" cy="992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1" name="Прямая соединительная линия 30"/>
            <p:cNvCxnSpPr/>
            <p:nvPr/>
          </p:nvCxnSpPr>
          <p:spPr>
            <a:xfrm>
              <a:off x="7135808" y="3471573"/>
              <a:ext cx="0" cy="5705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158849" y="4006789"/>
              <a:ext cx="1267701" cy="378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естественная убыль населения</a:t>
              </a:r>
              <a:endParaRPr lang="ru-RU" sz="1600" dirty="0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7325373" y="3906807"/>
              <a:ext cx="149771" cy="114927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6001" y="3456369"/>
              <a:ext cx="733440" cy="29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2019 </a:t>
              </a:r>
              <a:r>
                <a:rPr lang="ru-RU" sz="2000" dirty="0" smtClean="0"/>
                <a:t>г.</a:t>
              </a:r>
              <a:endParaRPr lang="ru-RU" sz="2000" dirty="0"/>
            </a:p>
          </p:txBody>
        </p:sp>
        <p:sp>
          <p:nvSpPr>
            <p:cNvPr id="35" name="Минус 34"/>
            <p:cNvSpPr/>
            <p:nvPr/>
          </p:nvSpPr>
          <p:spPr>
            <a:xfrm>
              <a:off x="1863188" y="3744071"/>
              <a:ext cx="7162697" cy="4401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1787132" y="3744071"/>
              <a:ext cx="1018850" cy="4702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63182" y="3808356"/>
              <a:ext cx="1303198" cy="259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2010-2019 </a:t>
              </a:r>
              <a:r>
                <a:rPr lang="ru-RU" dirty="0" smtClean="0"/>
                <a:t>гг.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896540" y="3451793"/>
              <a:ext cx="754605" cy="360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14192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25744" y="3450947"/>
              <a:ext cx="609618" cy="29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361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81461" y="3440522"/>
              <a:ext cx="609618" cy="29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7474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64413" y="3442997"/>
              <a:ext cx="609618" cy="29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7113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3223" y="3462232"/>
              <a:ext cx="609618" cy="29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7079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3653494" y="3559964"/>
              <a:ext cx="3822013" cy="1388762"/>
              <a:chOff x="2037813" y="8382166"/>
              <a:chExt cx="3822013" cy="1388762"/>
            </a:xfrm>
          </p:grpSpPr>
          <p:sp>
            <p:nvSpPr>
              <p:cNvPr id="44" name="Минус 43"/>
              <p:cNvSpPr/>
              <p:nvPr/>
            </p:nvSpPr>
            <p:spPr>
              <a:xfrm>
                <a:off x="2037813" y="8780923"/>
                <a:ext cx="147713" cy="44269"/>
              </a:xfrm>
              <a:prstGeom prst="mathMinus">
                <a:avLst/>
              </a:prstGeom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5" name="Плюс 44"/>
              <p:cNvSpPr/>
              <p:nvPr/>
            </p:nvSpPr>
            <p:spPr>
              <a:xfrm>
                <a:off x="3116236" y="8709760"/>
                <a:ext cx="181091" cy="162393"/>
              </a:xfrm>
              <a:prstGeom prst="mathPlus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6" name="Равно 45"/>
              <p:cNvSpPr/>
              <p:nvPr/>
            </p:nvSpPr>
            <p:spPr>
              <a:xfrm>
                <a:off x="4190660" y="8671741"/>
                <a:ext cx="269610" cy="213847"/>
              </a:xfrm>
              <a:prstGeom prst="mathEqual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Минус 46"/>
              <p:cNvSpPr/>
              <p:nvPr/>
            </p:nvSpPr>
            <p:spPr>
              <a:xfrm>
                <a:off x="4647112" y="8382166"/>
                <a:ext cx="149771" cy="97005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8" name="Минус 47"/>
              <p:cNvSpPr/>
              <p:nvPr/>
            </p:nvSpPr>
            <p:spPr>
              <a:xfrm>
                <a:off x="5710055" y="8390228"/>
                <a:ext cx="149771" cy="97004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sp>
            <p:nvSpPr>
              <p:cNvPr id="49" name="Минус 48"/>
              <p:cNvSpPr/>
              <p:nvPr/>
            </p:nvSpPr>
            <p:spPr>
              <a:xfrm>
                <a:off x="3136755" y="8439571"/>
                <a:ext cx="147713" cy="44269"/>
              </a:xfrm>
              <a:prstGeom prst="mathMinus">
                <a:avLst/>
              </a:prstGeom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/>
              </a:p>
            </p:txBody>
          </p:sp>
          <p:pic>
            <p:nvPicPr>
              <p:cNvPr id="50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3042" y="9111334"/>
                <a:ext cx="603656" cy="659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Группа 11"/>
          <p:cNvGrpSpPr/>
          <p:nvPr/>
        </p:nvGrpSpPr>
        <p:grpSpPr>
          <a:xfrm>
            <a:off x="2339519" y="1564597"/>
            <a:ext cx="7387834" cy="3355154"/>
            <a:chOff x="2339518" y="1376653"/>
            <a:chExt cx="7970045" cy="351119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472166" y="1420036"/>
              <a:ext cx="50267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altLang="ru-RU" sz="2000" dirty="0">
                <a:solidFill>
                  <a:srgbClr val="11369F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394" y="1451936"/>
              <a:ext cx="5902727" cy="3435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39977" y="1376653"/>
              <a:ext cx="70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2019</a:t>
              </a:r>
              <a:endParaRPr lang="ru-RU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62494" y="3857594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/>
                <a:t>2010-2019</a:t>
              </a:r>
              <a:endParaRPr lang="ru-RU" sz="2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84242" y="2062642"/>
              <a:ext cx="10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5712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61126" y="2980588"/>
              <a:ext cx="10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71915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00449" y="2070580"/>
              <a:ext cx="1046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4359</a:t>
              </a:r>
              <a:endPara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328502" y="2737811"/>
              <a:ext cx="1046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47134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279336" y="1532698"/>
              <a:ext cx="881790" cy="287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345902" y="1497633"/>
              <a:ext cx="1017224" cy="300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39518" y="2811310"/>
              <a:ext cx="84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БРАКИ</a:t>
              </a:r>
              <a:endParaRPr lang="ru-RU" i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145142" y="2822333"/>
              <a:ext cx="1164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 smtClean="0"/>
                <a:t>РАЗВОДЫ</a:t>
              </a:r>
              <a:endParaRPr lang="ru-RU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6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9276F0D8-F8DE-40D5-9F9B-9C99A7420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323350"/>
              </p:ext>
            </p:extLst>
          </p:nvPr>
        </p:nvGraphicFramePr>
        <p:xfrm>
          <a:off x="2133152" y="629012"/>
          <a:ext cx="7475522" cy="447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6376" y="878256"/>
            <a:ext cx="3235409" cy="40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7486" y="1506887"/>
            <a:ext cx="6458584" cy="48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dirty="0">
              <a:solidFill>
                <a:srgbClr val="11369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408194" y="5223582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32.1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33030" y="5222530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59.6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635679" y="5223953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70.8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09854" y="5865908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67.9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24613" y="5865908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40.4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852505" y="5874725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652388" y="5874725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8870050" y="5234405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870050" y="5867179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839076" y="5223953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67.7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8421" y="5056280"/>
            <a:ext cx="148258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Городское </a:t>
            </a:r>
          </a:p>
          <a:p>
            <a:r>
              <a:rPr lang="ru-RU" i="1" dirty="0" smtClean="0"/>
              <a:t>население, %</a:t>
            </a:r>
          </a:p>
          <a:p>
            <a:endParaRPr lang="ru-RU" sz="1000" i="1" dirty="0" smtClean="0"/>
          </a:p>
          <a:p>
            <a:r>
              <a:rPr lang="ru-RU" i="1" dirty="0" smtClean="0"/>
              <a:t>Сельское </a:t>
            </a:r>
          </a:p>
          <a:p>
            <a:r>
              <a:rPr lang="ru-RU" i="1" dirty="0" smtClean="0"/>
              <a:t>население, %</a:t>
            </a:r>
            <a:endParaRPr lang="ru-RU" i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33152" y="465669"/>
            <a:ext cx="773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ЧИСЛЕННОСТЬ НАСЕЛЕНИЯ СМОЛЕНСКОЙ ОБЛАСТИ (тысяч человек)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227403" y="5222530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47.5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208353" y="5865908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52.5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436088" y="5222530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72.7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59570" y="5876541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27.3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254829" y="5233163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235779" y="5876541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8062937" y="5222530"/>
            <a:ext cx="720000" cy="396000"/>
          </a:xfrm>
          <a:prstGeom prst="ellipse">
            <a:avLst/>
          </a:prstGeom>
          <a:solidFill>
            <a:srgbClr val="E52329">
              <a:alpha val="22000"/>
            </a:srgb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71.8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043887" y="5865908"/>
            <a:ext cx="720000" cy="396000"/>
          </a:xfrm>
          <a:prstGeom prst="ellipse">
            <a:avLst/>
          </a:prstGeom>
          <a:solidFill>
            <a:srgbClr val="FFFF00">
              <a:alpha val="28000"/>
            </a:srgbClr>
          </a:solidFill>
          <a:ln w="25400">
            <a:solidFill>
              <a:schemeClr val="accent2">
                <a:lumMod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28.2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2443" y="4788278"/>
            <a:ext cx="2666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 итогам переписей населения</a:t>
            </a:r>
            <a:endParaRPr lang="ru-RU" sz="1400" dirty="0"/>
          </a:p>
        </p:txBody>
      </p:sp>
      <p:sp>
        <p:nvSpPr>
          <p:cNvPr id="40" name="Левая фигурная скобка 39">
            <a:extLst>
              <a:ext uri="{FF2B5EF4-FFF2-40B4-BE49-F238E27FC236}">
                <a16:creationId xmlns="" xmlns:a16="http://schemas.microsoft.com/office/drawing/2014/main" id="{36A09732-C85B-45D9-9F5E-4EC8C924A94B}"/>
              </a:ext>
            </a:extLst>
          </p:cNvPr>
          <p:cNvSpPr/>
          <p:nvPr/>
        </p:nvSpPr>
        <p:spPr>
          <a:xfrm rot="16200000">
            <a:off x="4714780" y="2515246"/>
            <a:ext cx="144000" cy="4468631"/>
          </a:xfrm>
          <a:prstGeom prst="leftBrace">
            <a:avLst>
              <a:gd name="adj1" fmla="val 72327"/>
              <a:gd name="adj2" fmla="val 50000"/>
            </a:avLst>
          </a:prstGeom>
          <a:ln w="15875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760269" y="5029742"/>
            <a:ext cx="5472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5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8457" y="6356350"/>
            <a:ext cx="27432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73671" y="367438"/>
            <a:ext cx="456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ЦЕЛИ, ЗАДАЧИ И ПРИНЦИПЫ ВПН-2020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109" y="791091"/>
            <a:ext cx="1074951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b="1" u="sng" dirty="0" smtClean="0">
                <a:solidFill>
                  <a:srgbClr val="669E40"/>
                </a:solidFill>
              </a:rPr>
              <a:t>Главная цель</a:t>
            </a:r>
            <a:r>
              <a:rPr lang="ru-RU" sz="2000" b="1" u="sng" dirty="0" smtClean="0">
                <a:solidFill>
                  <a:srgbClr val="669E40"/>
                </a:solidFill>
              </a:rPr>
              <a:t> </a:t>
            </a:r>
            <a:r>
              <a:rPr lang="ru-RU" sz="2000" dirty="0" smtClean="0"/>
              <a:t>предстоящей переписи населения – обеспечение полноты охвата населения переписью.</a:t>
            </a:r>
          </a:p>
          <a:p>
            <a:pPr indent="457200"/>
            <a:endParaRPr lang="ru-RU" sz="1200" dirty="0" smtClean="0"/>
          </a:p>
          <a:p>
            <a:pPr indent="457200"/>
            <a:r>
              <a:rPr lang="ru-RU" sz="2400" b="1" u="sng" dirty="0" smtClean="0">
                <a:solidFill>
                  <a:srgbClr val="669E40"/>
                </a:solidFill>
              </a:rPr>
              <a:t>Задачи</a:t>
            </a:r>
            <a:r>
              <a:rPr lang="ru-RU" sz="2000" b="1" dirty="0" smtClean="0"/>
              <a:t> </a:t>
            </a:r>
            <a:r>
              <a:rPr lang="ru-RU" sz="2000" dirty="0" smtClean="0"/>
              <a:t>перед информационной работой с населением: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проинформировать население о переписи;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2000" dirty="0" smtClean="0"/>
              <a:t>убедить людей в пользе переписи для них.</a:t>
            </a:r>
          </a:p>
          <a:p>
            <a:endParaRPr lang="ru-RU" sz="2000" dirty="0" smtClean="0"/>
          </a:p>
          <a:p>
            <a:pPr indent="450850"/>
            <a:r>
              <a:rPr lang="ru-RU" sz="2400" b="1" u="sng" dirty="0" smtClean="0">
                <a:solidFill>
                  <a:srgbClr val="669E40"/>
                </a:solidFill>
              </a:rPr>
              <a:t>Основные принципы</a:t>
            </a:r>
            <a:r>
              <a:rPr lang="ru-RU" sz="2000" dirty="0" smtClean="0">
                <a:solidFill>
                  <a:srgbClr val="669E40"/>
                </a:solidFill>
              </a:rPr>
              <a:t> </a:t>
            </a:r>
            <a:r>
              <a:rPr lang="ru-RU" sz="2000" dirty="0" smtClean="0"/>
              <a:t>сбора сведений при переписи населения: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единый </a:t>
            </a:r>
            <a:r>
              <a:rPr lang="ru-RU" sz="2000" b="1" dirty="0"/>
              <a:t>момент учета населения</a:t>
            </a:r>
            <a:r>
              <a:rPr lang="ru-RU" sz="2000" dirty="0"/>
              <a:t> –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часов 1 апреля 2021 года</a:t>
            </a:r>
            <a:r>
              <a:rPr lang="ru-RU" sz="2000" i="1" dirty="0"/>
              <a:t> </a:t>
            </a:r>
            <a:r>
              <a:rPr lang="ru-RU" sz="2000" dirty="0"/>
              <a:t>– все вопросы задаются по состоянию на этот момент, родившиеся после этого момента и умершие до этого момента не </a:t>
            </a:r>
            <a:r>
              <a:rPr lang="ru-RU" sz="2000" dirty="0" smtClean="0"/>
              <a:t>учитываются;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самоопределение </a:t>
            </a:r>
            <a:r>
              <a:rPr lang="ru-RU" sz="2000" b="1" dirty="0"/>
              <a:t>населения</a:t>
            </a:r>
            <a:r>
              <a:rPr lang="ru-RU" sz="2000" dirty="0"/>
              <a:t> по всем вопросам переписи вне зависимости от юридического статуса – место постоянного проживания и ответы на вопросы переписных листов каждый житель определяет сам по фактическому </a:t>
            </a:r>
            <a:r>
              <a:rPr lang="ru-RU" sz="2000" dirty="0" smtClean="0"/>
              <a:t>состоянию;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полнота </a:t>
            </a:r>
            <a:r>
              <a:rPr lang="ru-RU" sz="2000" b="1" dirty="0"/>
              <a:t>и уникальность учета населения</a:t>
            </a:r>
            <a:r>
              <a:rPr lang="ru-RU" sz="2000" dirty="0"/>
              <a:t> – каждый человек должен быть учтен один раз только в одном месте и никто не должен быть </a:t>
            </a:r>
            <a:r>
              <a:rPr lang="ru-RU" sz="2000" dirty="0" smtClean="0"/>
              <a:t>пропущен.</a:t>
            </a:r>
            <a:endParaRPr lang="ru-RU" sz="2000" dirty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endParaRPr lang="ru-RU" sz="12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56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8343" y="947056"/>
            <a:ext cx="3331029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2166" y="1420036"/>
            <a:ext cx="50267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dirty="0">
              <a:solidFill>
                <a:srgbClr val="11369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843" y="342420"/>
            <a:ext cx="11281145" cy="537442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ru-RU" sz="3200" b="1" dirty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ea typeface="Calibri"/>
                <a:cs typeface="Times New Roman"/>
              </a:rPr>
              <a:t>Основополагающие </a:t>
            </a:r>
            <a:r>
              <a:rPr lang="ru-RU" sz="32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latin typeface="Arial"/>
                <a:ea typeface="Calibri"/>
                <a:cs typeface="Times New Roman"/>
              </a:rPr>
              <a:t>документы ВПН-2020</a:t>
            </a:r>
          </a:p>
          <a:p>
            <a:pPr indent="450215"/>
            <a:endParaRPr lang="ru-RU" sz="2400" b="1" dirty="0" smtClean="0">
              <a:solidFill>
                <a:srgbClr val="538135"/>
              </a:solidFill>
              <a:ea typeface="Times New Roman"/>
            </a:endParaRPr>
          </a:p>
          <a:p>
            <a:pPr indent="450215"/>
            <a:r>
              <a:rPr lang="ru-RU" sz="2400" b="1" dirty="0" smtClean="0">
                <a:solidFill>
                  <a:srgbClr val="538135"/>
                </a:solidFill>
                <a:ea typeface="Times New Roman"/>
              </a:rPr>
              <a:t>Постановлением </a:t>
            </a:r>
            <a:r>
              <a:rPr lang="ru-RU" sz="2400" b="1" dirty="0">
                <a:solidFill>
                  <a:srgbClr val="538135"/>
                </a:solidFill>
                <a:ea typeface="Times New Roman"/>
              </a:rPr>
              <a:t>Правительства Российской Федерации от </a:t>
            </a:r>
            <a:r>
              <a:rPr lang="ru-RU" sz="2400" b="1" dirty="0" smtClean="0">
                <a:solidFill>
                  <a:srgbClr val="538135"/>
                </a:solidFill>
                <a:ea typeface="Times New Roman"/>
              </a:rPr>
              <a:t>27.06.2020 </a:t>
            </a:r>
            <a:r>
              <a:rPr lang="ru-RU" sz="2400" b="1" dirty="0">
                <a:solidFill>
                  <a:srgbClr val="538135"/>
                </a:solidFill>
                <a:ea typeface="Times New Roman"/>
              </a:rPr>
              <a:t>№ </a:t>
            </a:r>
            <a:r>
              <a:rPr lang="ru-RU" sz="2400" b="1" dirty="0" smtClean="0">
                <a:solidFill>
                  <a:srgbClr val="538135"/>
                </a:solidFill>
                <a:ea typeface="Times New Roman"/>
              </a:rPr>
              <a:t>943 </a:t>
            </a:r>
            <a:r>
              <a:rPr lang="ru-RU" sz="2400" dirty="0" smtClean="0">
                <a:ea typeface="Times New Roman"/>
              </a:rPr>
              <a:t>установлены сроки:</a:t>
            </a:r>
          </a:p>
          <a:p>
            <a:pPr indent="450215" algn="just"/>
            <a:r>
              <a:rPr lang="ru-RU" sz="2400" dirty="0" smtClean="0">
                <a:ea typeface="Times New Roman"/>
              </a:rPr>
              <a:t>– проведения  переписи с</a:t>
            </a:r>
          </a:p>
          <a:p>
            <a:pPr indent="450215" algn="just"/>
            <a:r>
              <a:rPr lang="ru-RU" sz="2400" dirty="0" smtClean="0">
                <a:ea typeface="Times New Roman"/>
              </a:rPr>
              <a:t>– подведения предварительных итогов переписи – октябрь 2021 года; </a:t>
            </a:r>
          </a:p>
          <a:p>
            <a:pPr indent="450215" algn="just"/>
            <a:r>
              <a:rPr lang="ru-RU" sz="2400" dirty="0" smtClean="0">
                <a:ea typeface="Times New Roman"/>
              </a:rPr>
              <a:t>– подведения окончательных итогов переписи – </a:t>
            </a:r>
            <a:r>
              <a:rPr lang="ru-RU" sz="2400" dirty="0">
                <a:ea typeface="Times New Roman"/>
              </a:rPr>
              <a:t>IV квартал 2022 </a:t>
            </a:r>
            <a:r>
              <a:rPr lang="ru-RU" sz="2400" dirty="0" smtClean="0">
                <a:ea typeface="Times New Roman"/>
              </a:rPr>
              <a:t>года; </a:t>
            </a:r>
          </a:p>
          <a:p>
            <a:pPr indent="450215" algn="just"/>
            <a:r>
              <a:rPr lang="ru-RU" sz="2400" dirty="0" smtClean="0">
                <a:ea typeface="Times New Roman"/>
              </a:rPr>
              <a:t>– распределены </a:t>
            </a:r>
            <a:r>
              <a:rPr lang="ru-RU" sz="2400" dirty="0">
                <a:ea typeface="Times New Roman"/>
              </a:rPr>
              <a:t>зоны ответственности между министерствами и ведомствами.</a:t>
            </a:r>
          </a:p>
          <a:p>
            <a:pPr indent="450215" algn="just"/>
            <a:r>
              <a:rPr lang="ru-RU" sz="2400" dirty="0">
                <a:ea typeface="Times New Roman"/>
              </a:rPr>
              <a:t> </a:t>
            </a:r>
            <a:endParaRPr lang="ru-RU" sz="2400" dirty="0" smtClean="0">
              <a:ea typeface="Times New Roman"/>
            </a:endParaRPr>
          </a:p>
          <a:p>
            <a:pPr indent="450215" algn="just"/>
            <a:endParaRPr lang="ru-RU" sz="2400" dirty="0">
              <a:ea typeface="Times New Roman"/>
            </a:endParaRPr>
          </a:p>
          <a:p>
            <a:pPr indent="450215"/>
            <a:r>
              <a:rPr lang="ru-RU" sz="2400" b="1" dirty="0" smtClean="0">
                <a:solidFill>
                  <a:srgbClr val="538135"/>
                </a:solidFill>
                <a:ea typeface="Times New Roman"/>
              </a:rPr>
              <a:t>Распоряжением Правительства Российской Федерации от 08.11.2019 № 2648-р (ред. от </a:t>
            </a:r>
            <a:r>
              <a:rPr lang="ru-RU" sz="2400" b="1" dirty="0">
                <a:solidFill>
                  <a:srgbClr val="538135"/>
                </a:solidFill>
                <a:ea typeface="Times New Roman"/>
              </a:rPr>
              <a:t>27.06.2020) </a:t>
            </a:r>
            <a:r>
              <a:rPr lang="ru-RU" sz="2400" dirty="0" smtClean="0">
                <a:ea typeface="Times New Roman"/>
              </a:rPr>
              <a:t>утверждены формы переписных листов, которые будут использоваться в ходе ВПН-2020.</a:t>
            </a:r>
          </a:p>
          <a:p>
            <a:pPr indent="450215" algn="just"/>
            <a:r>
              <a:rPr lang="ru-RU" sz="2400" dirty="0">
                <a:ea typeface="Times New Roman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90060" y="1857591"/>
            <a:ext cx="4238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1 </a:t>
            </a:r>
            <a:r>
              <a:rPr lang="ru-RU" sz="2800" b="1" dirty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по 30 апреля </a:t>
            </a:r>
            <a:r>
              <a:rPr lang="ru-RU" sz="2800" b="1" dirty="0" smtClean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2021 года</a:t>
            </a:r>
            <a:r>
              <a:rPr lang="ru-RU" sz="2800" b="1" dirty="0">
                <a:gradFill>
                  <a:gsLst>
                    <a:gs pos="0">
                      <a:srgbClr val="E5262B"/>
                    </a:gs>
                    <a:gs pos="42000">
                      <a:srgbClr val="F8A924"/>
                    </a:gs>
                    <a:gs pos="74000">
                      <a:srgbClr val="50B052"/>
                    </a:gs>
                    <a:gs pos="100000">
                      <a:srgbClr val="179FDA"/>
                    </a:gs>
                  </a:gsLst>
                  <a:lin ang="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;</a:t>
            </a:r>
            <a:r>
              <a:rPr lang="ru-RU" sz="2800" dirty="0">
                <a:ea typeface="Times New Roman"/>
              </a:rPr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53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5457" y="370353"/>
            <a:ext cx="501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ПОТРЕБНОСТЬ В ПЕРЕПИСНОМ ПЕРСОНАЛЕ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09350" y="4896171"/>
            <a:ext cx="1624941" cy="1786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380" y="794881"/>
            <a:ext cx="11068494" cy="588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выполнения работ по проведению </a:t>
            </a:r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ВПН-2020 в области 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потребуется:</a:t>
            </a: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2275 основных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переписных работников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      </a:t>
            </a:r>
            <a:endParaRPr lang="ru-R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sz="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Основные требования к кандидатам: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возраст - не моложе 18 лет;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свободное владение планшетным компьютером на уровне пользователя;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ответственность;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коммуникабельность;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отсутствие судимости.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3729494" y="1349661"/>
            <a:ext cx="243805" cy="812642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76560" y="1382222"/>
            <a:ext cx="222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285 контролеров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297" y="1739806"/>
            <a:ext cx="229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1990 переписчиков</a:t>
            </a:r>
            <a:endParaRPr lang="ru-RU" sz="2000" dirty="0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3745071" y="2252012"/>
            <a:ext cx="228228" cy="831784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97826" y="2268985"/>
            <a:ext cx="222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43 контролера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76560" y="2647842"/>
            <a:ext cx="2296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299 переписчиков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3648" y="2341142"/>
            <a:ext cx="3402418" cy="73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342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резервных переписных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работников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95457" y="34555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5304" y="3267152"/>
            <a:ext cx="5188688" cy="1299105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indent="457200" algn="just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Контролеры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будут привлекаться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с </a:t>
            </a: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марта по 11 мая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 оплатой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000 рублей в месяц.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49910" y="3267152"/>
            <a:ext cx="5284381" cy="1299105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indent="457200" algn="just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Переписчики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будут привлекаться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с </a:t>
            </a:r>
            <a:r>
              <a:rPr lang="ru-RU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по </a:t>
            </a:r>
            <a:r>
              <a:rPr lang="ru-RU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апреля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 оплатой 18 000 рублей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/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14" y="2586353"/>
            <a:ext cx="2017971" cy="18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68949" y="2381694"/>
            <a:ext cx="2435687" cy="2278603"/>
            <a:chOff x="432996" y="2392327"/>
            <a:chExt cx="2717175" cy="25845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23" y="2527159"/>
              <a:ext cx="2303060" cy="2143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Овал 9"/>
            <p:cNvSpPr/>
            <p:nvPr/>
          </p:nvSpPr>
          <p:spPr>
            <a:xfrm>
              <a:off x="432996" y="2392327"/>
              <a:ext cx="2717175" cy="2584517"/>
            </a:xfrm>
            <a:prstGeom prst="ellipse">
              <a:avLst/>
            </a:prstGeom>
            <a:noFill/>
            <a:ln w="44450">
              <a:solidFill>
                <a:srgbClr val="113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012371"/>
            <a:ext cx="3886200" cy="28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95457" y="370353"/>
            <a:ext cx="4884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ДЛЯ ЧЕГО НУЖНА ПЕРЕПИСЬ НАСЕЛЕНИЯ?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949" y="699184"/>
            <a:ext cx="11057861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32000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Перепись – единственный способ получить </a:t>
            </a:r>
            <a:r>
              <a:rPr lang="ru-RU" sz="2000" b="1" i="1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уникальные данные, </a:t>
            </a: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они необходимы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для развития и планирования будущего страны.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9488" y="1515540"/>
            <a:ext cx="3131289" cy="82362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113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домохозяйствах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6595" y="5811471"/>
            <a:ext cx="3131289" cy="82362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113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жилищных условиях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92715" y="1515540"/>
            <a:ext cx="3131289" cy="82362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113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образовании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87879" y="5758306"/>
            <a:ext cx="3131288" cy="82362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113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занятости населения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435962" y="3479703"/>
            <a:ext cx="2435687" cy="2278603"/>
            <a:chOff x="3659255" y="3341474"/>
            <a:chExt cx="2435687" cy="22786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996" y="3573447"/>
              <a:ext cx="2048540" cy="174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Овал 26"/>
            <p:cNvSpPr/>
            <p:nvPr/>
          </p:nvSpPr>
          <p:spPr>
            <a:xfrm>
              <a:off x="3659255" y="3341474"/>
              <a:ext cx="2435687" cy="2278603"/>
            </a:xfrm>
            <a:prstGeom prst="ellipse">
              <a:avLst/>
            </a:prstGeom>
            <a:noFill/>
            <a:ln w="44450">
              <a:solidFill>
                <a:srgbClr val="113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5964852" y="2381694"/>
            <a:ext cx="2435687" cy="2278603"/>
          </a:xfrm>
          <a:prstGeom prst="ellipse">
            <a:avLst/>
          </a:prstGeom>
          <a:noFill/>
          <a:ln w="44450">
            <a:solidFill>
              <a:srgbClr val="1136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8525046" y="3443407"/>
            <a:ext cx="2435687" cy="2278603"/>
            <a:chOff x="8174157" y="3305178"/>
            <a:chExt cx="2435687" cy="227860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036" y="3647877"/>
              <a:ext cx="1932440" cy="177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Овал 32"/>
            <p:cNvSpPr/>
            <p:nvPr/>
          </p:nvSpPr>
          <p:spPr>
            <a:xfrm>
              <a:off x="8174157" y="3305178"/>
              <a:ext cx="2435687" cy="2278603"/>
            </a:xfrm>
            <a:prstGeom prst="ellipse">
              <a:avLst/>
            </a:prstGeom>
            <a:noFill/>
            <a:ln w="44450">
              <a:solidFill>
                <a:srgbClr val="1136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707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7457" y="1520986"/>
            <a:ext cx="3102429" cy="40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сбора сведений о населении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C318C85-6672-4B09-9C98-4B502457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720665"/>
              </p:ext>
            </p:extLst>
          </p:nvPr>
        </p:nvGraphicFramePr>
        <p:xfrm>
          <a:off x="275644" y="1736810"/>
          <a:ext cx="11664000" cy="34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1656581789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89760271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3283642832"/>
                    </a:ext>
                  </a:extLst>
                </a:gridCol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/>
                <a:gridCol w="432000">
                  <a:extLst>
                    <a:ext uri="{9D8B030D-6E8A-4147-A177-3AD203B41FA5}">
                      <a16:colId xmlns="" xmlns:a16="http://schemas.microsoft.com/office/drawing/2014/main" val="102796896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161311767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3696567287"/>
                    </a:ext>
                  </a:extLst>
                </a:gridCol>
                <a:gridCol w="432000"/>
                <a:gridCol w="432000"/>
                <a:gridCol w="432000"/>
                <a:gridCol w="432000"/>
                <a:gridCol w="432000"/>
              </a:tblGrid>
              <a:tr h="969650">
                <a:tc gridSpan="27"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9000440"/>
                  </a:ext>
                </a:extLst>
              </a:tr>
              <a:tr h="5830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646463"/>
                          </a:solidFill>
                          <a:effectLst/>
                          <a:latin typeface="Arial Black" panose="020B0A040201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45390"/>
                  </a:ext>
                </a:extLst>
              </a:tr>
              <a:tr h="969650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0292654"/>
                  </a:ext>
                </a:extLst>
              </a:tr>
              <a:tr h="969650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CD03826-8207-48D1-B23A-F796079ED36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701" y="3327242"/>
            <a:ext cx="9475816" cy="93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798E9C-83D3-4D1D-A242-5E1162A9E60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822" y="3373938"/>
            <a:ext cx="3450635" cy="81693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940EF25-45BD-441D-B371-A226912EBD66}"/>
              </a:ext>
            </a:extLst>
          </p:cNvPr>
          <p:cNvSpPr/>
          <p:nvPr/>
        </p:nvSpPr>
        <p:spPr>
          <a:xfrm>
            <a:off x="5232821" y="3593501"/>
            <a:ext cx="268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интернет-перепись</a:t>
            </a:r>
          </a:p>
        </p:txBody>
      </p:sp>
      <p:sp>
        <p:nvSpPr>
          <p:cNvPr id="13" name="Рисунок 31">
            <a:extLst>
              <a:ext uri="{FF2B5EF4-FFF2-40B4-BE49-F238E27FC236}">
                <a16:creationId xmlns="" xmlns:a16="http://schemas.microsoft.com/office/drawing/2014/main" id="{78B4310E-3C89-4A44-886A-C4F1D6EF164B}"/>
              </a:ext>
            </a:extLst>
          </p:cNvPr>
          <p:cNvSpPr/>
          <p:nvPr/>
        </p:nvSpPr>
        <p:spPr>
          <a:xfrm>
            <a:off x="1531087" y="4262829"/>
            <a:ext cx="10418987" cy="949738"/>
          </a:xfrm>
          <a:custGeom>
            <a:avLst/>
            <a:gdLst>
              <a:gd name="connsiteX0" fmla="*/ 33197 w 8956291"/>
              <a:gd name="connsiteY0" fmla="*/ 21653 h 937930"/>
              <a:gd name="connsiteX1" fmla="*/ 8929712 w 8956291"/>
              <a:gd name="connsiteY1" fmla="*/ 21653 h 937930"/>
              <a:gd name="connsiteX2" fmla="*/ 8929712 w 8956291"/>
              <a:gd name="connsiteY2" fmla="*/ 928364 h 937930"/>
              <a:gd name="connsiteX3" fmla="*/ 33197 w 8956291"/>
              <a:gd name="connsiteY3" fmla="*/ 928364 h 93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6291" h="937930">
                <a:moveTo>
                  <a:pt x="33197" y="21653"/>
                </a:moveTo>
                <a:lnTo>
                  <a:pt x="8929712" y="21653"/>
                </a:lnTo>
                <a:lnTo>
                  <a:pt x="8929712" y="928364"/>
                </a:lnTo>
                <a:lnTo>
                  <a:pt x="33197" y="928364"/>
                </a:lnTo>
                <a:close/>
              </a:path>
            </a:pathLst>
          </a:custGeom>
          <a:gradFill flip="none" rotWithShape="1">
            <a:gsLst>
              <a:gs pos="0">
                <a:srgbClr val="E5262B">
                  <a:shade val="30000"/>
                  <a:satMod val="115000"/>
                </a:srgbClr>
              </a:gs>
              <a:gs pos="50000">
                <a:srgbClr val="E5262B">
                  <a:shade val="67500"/>
                  <a:satMod val="115000"/>
                </a:srgbClr>
              </a:gs>
              <a:gs pos="100000">
                <a:srgbClr val="E5262B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0524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C6E4D89-DAB8-4F55-B3BE-67C4C2AA73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091" y="1957649"/>
            <a:ext cx="5535932" cy="48439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74EB487-E7EA-4B15-B14D-CA2560CFDFD2}"/>
              </a:ext>
            </a:extLst>
          </p:cNvPr>
          <p:cNvSpPr/>
          <p:nvPr/>
        </p:nvSpPr>
        <p:spPr>
          <a:xfrm>
            <a:off x="6723937" y="2023541"/>
            <a:ext cx="3911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dirty="0" smtClean="0">
                <a:solidFill>
                  <a:srgbClr val="646463"/>
                </a:solidFill>
                <a:latin typeface="Arial Black" panose="020B0A04020102020204" pitchFamily="34" charset="0"/>
              </a:rPr>
              <a:t>апрель 2021 </a:t>
            </a:r>
            <a:r>
              <a:rPr lang="ru-RU" sz="2000" dirty="0">
                <a:solidFill>
                  <a:srgbClr val="646463"/>
                </a:solidFill>
                <a:latin typeface="Arial Black" panose="020B0A04020102020204" pitchFamily="34" charset="0"/>
              </a:rPr>
              <a:t>года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03071" y="440364"/>
            <a:ext cx="4995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СПОСОБЫ СБОРА СВЕДЕНИЙ О НАСЕЛЕНИИ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019" y="946298"/>
            <a:ext cx="3072809" cy="39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124C0F9-238A-4DA4-8B45-2E6B44DC7A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11841" y="4389222"/>
            <a:ext cx="624254" cy="72480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783E4D3-D23D-4477-8914-BAA0D36077B1}"/>
              </a:ext>
            </a:extLst>
          </p:cNvPr>
          <p:cNvSpPr/>
          <p:nvPr/>
        </p:nvSpPr>
        <p:spPr>
          <a:xfrm>
            <a:off x="2298793" y="4414532"/>
            <a:ext cx="832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обход переписчиками жилых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помещений и проведение контрольных мероприятий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2D568DF-E8C9-4A2A-9496-2D1AFC0454A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50862" y="3405339"/>
            <a:ext cx="781685" cy="7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770</Words>
  <Application>Microsoft Office PowerPoint</Application>
  <PresentationFormat>Произвольный</PresentationFormat>
  <Paragraphs>220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 Всероссийской переписи населения 2020 года  на территории Смоленской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Сидоченкова Ольга Викторовна</cp:lastModifiedBy>
  <cp:revision>391</cp:revision>
  <cp:lastPrinted>2020-10-21T08:29:54Z</cp:lastPrinted>
  <dcterms:created xsi:type="dcterms:W3CDTF">2019-10-08T13:20:47Z</dcterms:created>
  <dcterms:modified xsi:type="dcterms:W3CDTF">2020-10-21T12:10:57Z</dcterms:modified>
</cp:coreProperties>
</file>